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Halant SemiBold"/>
      <p:regular r:id="rId10"/>
      <p:bold r:id="rId11"/>
    </p:embeddedFont>
    <p:embeddedFont>
      <p:font typeface="Inter SemiBold"/>
      <p:regular r:id="rId12"/>
      <p:bold r:id="rId13"/>
      <p:italic r:id="rId14"/>
      <p:boldItalic r:id="rId15"/>
    </p:embeddedFont>
    <p:embeddedFont>
      <p:font typeface="Inter"/>
      <p:regular r:id="rId16"/>
      <p:bold r:id="rId17"/>
      <p:italic r:id="rId18"/>
      <p:boldItalic r:id="rId19"/>
    </p:embeddedFont>
    <p:embeddedFont>
      <p:font typeface="Plus Jakarta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CC39956-4556-4BF7-B847-7167FDE6DA2B}">
  <a:tblStyle styleId="{CCC39956-4556-4BF7-B847-7167FDE6DA2B}"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D459B8C-B6EB-49BC-A571-459572F7CA1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regular.fntdata"/><Relationship Id="rId11" Type="http://schemas.openxmlformats.org/officeDocument/2006/relationships/font" Target="fonts/HalantSemiBold-bold.fntdata"/><Relationship Id="rId22" Type="http://schemas.openxmlformats.org/officeDocument/2006/relationships/font" Target="fonts/PlusJakartaSans-italic.fntdata"/><Relationship Id="rId10" Type="http://schemas.openxmlformats.org/officeDocument/2006/relationships/font" Target="fonts/HalantSemiBold-regular.fntdata"/><Relationship Id="rId21" Type="http://schemas.openxmlformats.org/officeDocument/2006/relationships/font" Target="fonts/PlusJakartaSans-bold.fntdata"/><Relationship Id="rId13" Type="http://schemas.openxmlformats.org/officeDocument/2006/relationships/font" Target="fonts/InterSemiBold-bold.fntdata"/><Relationship Id="rId12" Type="http://schemas.openxmlformats.org/officeDocument/2006/relationships/font" Target="fonts/InterSemiBold-regular.fntdata"/><Relationship Id="rId23" Type="http://schemas.openxmlformats.org/officeDocument/2006/relationships/font" Target="fonts/PlusJakarta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slideMaster" Target="slideMasters/slideMaster1.xml"/><Relationship Id="rId19" Type="http://schemas.openxmlformats.org/officeDocument/2006/relationships/font" Target="fonts/Inter-boldItalic.fntdata"/><Relationship Id="rId6" Type="http://schemas.openxmlformats.org/officeDocument/2006/relationships/notesMaster" Target="notesMasters/notesMaster1.xml"/><Relationship Id="rId18" Type="http://schemas.openxmlformats.org/officeDocument/2006/relationships/font" Target="fonts/Inter-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3bbf90cdc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3bbf90cdc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3bff617622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3bff6176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30ce511a9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30ce511a9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{CCC39956-4556-4BF7-B847-7167FDE6DA2B}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{CCC39956-4556-4BF7-B847-7167FDE6DA2B}</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the act of returning items to the places and people they come from</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a:latin typeface="Inter"/>
                          <a:ea typeface="Inter"/>
                          <a:cs typeface="Inter"/>
                          <a:sym typeface="Inter"/>
                        </a:rPr>
                        <a:t>“Cultural nationalists… argue that the repatriation of the Benin Bronzes would symbolize the end of colonialism because holding on to the artifacts glorifies the violence of colonialism and the racism associated with it.”</a:t>
                      </a:r>
                      <a:endParaRPr>
                        <a:latin typeface="Inter"/>
                        <a:ea typeface="Inter"/>
                        <a:cs typeface="Inter"/>
                        <a:sym typeface="Inter"/>
                      </a:endParaRPr>
                    </a:p>
                    <a:p>
                      <a:pPr indent="-317500" lvl="0" marL="457200" rtl="0" algn="r">
                        <a:spcBef>
                          <a:spcPts val="0"/>
                        </a:spcBef>
                        <a:spcAft>
                          <a:spcPts val="0"/>
                        </a:spcAft>
                        <a:buSzPts val="1400"/>
                        <a:buFont typeface="Inter"/>
                        <a:buChar char="-"/>
                      </a:pPr>
                      <a:r>
                        <a:rPr lang="en">
                          <a:latin typeface="Inter"/>
                          <a:ea typeface="Inter"/>
                          <a:cs typeface="Inter"/>
                          <a:sym typeface="Inter"/>
                        </a:rPr>
                        <a:t>Alex Lesseliers, “Repatriation of the Benin Bronzes: an Ethical and Legal Discussion,” </a:t>
                      </a:r>
                      <a:r>
                        <a:rPr i="1" lang="en">
                          <a:latin typeface="Inter"/>
                          <a:ea typeface="Inter"/>
                          <a:cs typeface="Inter"/>
                          <a:sym typeface="Inter"/>
                        </a:rPr>
                        <a:t>Center for Art Law</a:t>
                      </a:r>
                      <a:r>
                        <a:rPr lang="en">
                          <a:latin typeface="Inter"/>
                          <a:ea typeface="Inter"/>
                          <a:cs typeface="Inter"/>
                          <a:sym typeface="Inter"/>
                        </a:rPr>
                        <a:t>, June 19, 2023.</a:t>
                      </a:r>
                      <a:endParaRPr>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Repatriation</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graphicFrame>
        <p:nvGraphicFramePr>
          <p:cNvPr id="75" name="Google Shape;75;p16"/>
          <p:cNvGraphicFramePr/>
          <p:nvPr/>
        </p:nvGraphicFramePr>
        <p:xfrm>
          <a:off x="458125" y="189950"/>
          <a:ext cx="3000000" cy="3000000"/>
        </p:xfrm>
        <a:graphic>
          <a:graphicData uri="http://schemas.openxmlformats.org/drawingml/2006/table">
            <a:tbl>
              <a:tblPr>
                <a:noFill/>
                <a:tableStyleId>{0D459B8C-B6EB-49BC-A571-459572F7CA12}</a:tableStyleId>
              </a:tblPr>
              <a:tblGrid>
                <a:gridCol w="2180350"/>
              </a:tblGrid>
              <a:tr h="674425">
                <a:tc>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Give One</a:t>
                      </a:r>
                      <a:endParaRPr>
                        <a:latin typeface="Halant SemiBold"/>
                        <a:ea typeface="Halant SemiBold"/>
                        <a:cs typeface="Halant SemiBold"/>
                        <a:sym typeface="Halant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solidFill>
                      <a:srgbClr val="38E0A3"/>
                    </a:solidFill>
                  </a:tcPr>
                </a:tc>
              </a:tr>
              <a:tr h="1877275">
                <a:tc>
                  <a:txBody>
                    <a:bodyPr/>
                    <a:lstStyle/>
                    <a:p>
                      <a:pPr indent="0" lvl="0" marL="0" rtl="0" algn="ctr">
                        <a:spcBef>
                          <a:spcPts val="0"/>
                        </a:spcBef>
                        <a:spcAft>
                          <a:spcPts val="0"/>
                        </a:spcAft>
                        <a:buClr>
                          <a:schemeClr val="dk1"/>
                        </a:buClr>
                        <a:buSzPts val="1100"/>
                        <a:buFont typeface="Arial"/>
                        <a:buNone/>
                      </a:pPr>
                      <a:r>
                        <a:rPr lang="en">
                          <a:solidFill>
                            <a:schemeClr val="dk1"/>
                          </a:solidFill>
                          <a:latin typeface="Inter SemiBold"/>
                          <a:ea typeface="Inter SemiBold"/>
                          <a:cs typeface="Inter SemiBold"/>
                          <a:sym typeface="Inter SemiBold"/>
                        </a:rPr>
                        <a:t>PROMPT:</a:t>
                      </a:r>
                      <a:endParaRPr>
                        <a:solidFill>
                          <a:schemeClr val="dk1"/>
                        </a:solidFill>
                        <a:latin typeface="Inter SemiBold"/>
                        <a:ea typeface="Inter SemiBold"/>
                        <a:cs typeface="Inter SemiBold"/>
                        <a:sym typeface="Inter SemiBold"/>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Student Name</a:t>
                      </a:r>
                      <a:endParaRPr sz="12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i="1" lang="en" sz="1200">
                          <a:solidFill>
                            <a:schemeClr val="dk1"/>
                          </a:solidFill>
                          <a:latin typeface="Inter"/>
                          <a:ea typeface="Inter"/>
                          <a:cs typeface="Inter"/>
                          <a:sym typeface="Inter"/>
                        </a:rPr>
                        <a:t>Egypt is demanding the return of artifacts from the Smithsonian.</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Should they be returned? Explain.</a:t>
                      </a:r>
                      <a:endParaRPr sz="1200">
                        <a:solidFill>
                          <a:schemeClr val="dk1"/>
                        </a:solidFill>
                        <a:latin typeface="Inter"/>
                        <a:ea typeface="Inter"/>
                        <a:cs typeface="Inter"/>
                        <a:sym typeface="Inter"/>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799300">
                <a:tc>
                  <a:txBody>
                    <a:bodyPr/>
                    <a:lstStyle/>
                    <a:p>
                      <a:pPr indent="0" lvl="0" marL="0" rtl="0" algn="ctr">
                        <a:spcBef>
                          <a:spcPts val="0"/>
                        </a:spcBef>
                        <a:spcAft>
                          <a:spcPts val="0"/>
                        </a:spcAft>
                        <a:buNone/>
                      </a:pPr>
                      <a:r>
                        <a:rPr lang="en">
                          <a:solidFill>
                            <a:schemeClr val="dk1"/>
                          </a:solidFill>
                          <a:latin typeface="Inter SemiBold"/>
                          <a:ea typeface="Inter SemiBold"/>
                          <a:cs typeface="Inter SemiBold"/>
                          <a:sym typeface="Inter SemiBold"/>
                        </a:rPr>
                        <a:t>MY ANSWER:</a:t>
                      </a:r>
                      <a:endParaRPr>
                        <a:solidFill>
                          <a:schemeClr val="dk1"/>
                        </a:solidFill>
                        <a:latin typeface="Inter SemiBold"/>
                        <a:ea typeface="Inter SemiBold"/>
                        <a:cs typeface="Inter SemiBold"/>
                        <a:sym typeface="Inter SemiBold"/>
                      </a:endParaRPr>
                    </a:p>
                    <a:p>
                      <a:pPr indent="0" lvl="0" marL="0" rtl="0" algn="ctr">
                        <a:spcBef>
                          <a:spcPts val="0"/>
                        </a:spcBef>
                        <a:spcAft>
                          <a:spcPts val="0"/>
                        </a:spcAft>
                        <a:buNone/>
                      </a:pPr>
                      <a:r>
                        <a:t/>
                      </a:r>
                      <a:endParaRPr b="1">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b="1" sz="1200">
                        <a:solidFill>
                          <a:srgbClr val="E95C3D"/>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t/>
                      </a:r>
                      <a:endParaRPr>
                        <a:solidFill>
                          <a:schemeClr val="dk1"/>
                        </a:solidFill>
                        <a:latin typeface="Inter"/>
                        <a:ea typeface="Inter"/>
                        <a:cs typeface="Inter"/>
                        <a:sym typeface="Inter"/>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bl>
          </a:graphicData>
        </a:graphic>
      </p:graphicFrame>
      <p:graphicFrame>
        <p:nvGraphicFramePr>
          <p:cNvPr id="76" name="Google Shape;76;p16"/>
          <p:cNvGraphicFramePr/>
          <p:nvPr/>
        </p:nvGraphicFramePr>
        <p:xfrm>
          <a:off x="2638500" y="189938"/>
          <a:ext cx="3000000" cy="3000000"/>
        </p:xfrm>
        <a:graphic>
          <a:graphicData uri="http://schemas.openxmlformats.org/drawingml/2006/table">
            <a:tbl>
              <a:tblPr>
                <a:noFill/>
                <a:tableStyleId>{0D459B8C-B6EB-49BC-A571-459572F7CA12}</a:tableStyleId>
              </a:tblPr>
              <a:tblGrid>
                <a:gridCol w="2056775"/>
                <a:gridCol w="2056775"/>
                <a:gridCol w="2056775"/>
              </a:tblGrid>
              <a:tr h="669925">
                <a:tc gridSpan="3">
                  <a:txBody>
                    <a:bodyPr/>
                    <a:lstStyle/>
                    <a:p>
                      <a:pPr indent="0" lvl="0" marL="0" rtl="0" algn="ctr">
                        <a:spcBef>
                          <a:spcPts val="0"/>
                        </a:spcBef>
                        <a:spcAft>
                          <a:spcPts val="0"/>
                        </a:spcAft>
                        <a:buNone/>
                      </a:pPr>
                      <a:r>
                        <a:rPr lang="en" sz="3200">
                          <a:solidFill>
                            <a:schemeClr val="dk1"/>
                          </a:solidFill>
                          <a:latin typeface="Halant SemiBold"/>
                          <a:ea typeface="Halant SemiBold"/>
                          <a:cs typeface="Halant SemiBold"/>
                          <a:sym typeface="Halant SemiBold"/>
                        </a:rPr>
                        <a:t>Get One</a:t>
                      </a:r>
                      <a:endParaRPr>
                        <a:latin typeface="Halant SemiBold"/>
                        <a:ea typeface="Halant SemiBold"/>
                        <a:cs typeface="Halant SemiBold"/>
                        <a:sym typeface="Halant SemiBold"/>
                      </a:endParaRPr>
                    </a:p>
                  </a:txBody>
                  <a:tcPr marT="91425" marB="91425" marR="91425" marL="91425">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solidFill>
                      <a:srgbClr val="38E0A3"/>
                    </a:solidFill>
                  </a:tcPr>
                </a:tc>
                <a:tc hMerge="1"/>
                <a:tc hMerge="1"/>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r h="12268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txBody>
                  <a:tcPr marT="91425" marB="91425" marR="91425" marL="91425" anchor="ctr">
                    <a:lnL cap="flat" cmpd="sng" w="9525">
                      <a:solidFill>
                        <a:schemeClr val="accent3"/>
                      </a:solidFill>
                      <a:prstDash val="solid"/>
                      <a:round/>
                      <a:headEnd len="sm" w="sm" type="none"/>
                      <a:tailEnd len="sm" w="sm" type="none"/>
                    </a:lnL>
                    <a:lnR cap="flat" cmpd="sng" w="9525">
                      <a:solidFill>
                        <a:schemeClr val="accent3"/>
                      </a:solidFill>
                      <a:prstDash val="solid"/>
                      <a:round/>
                      <a:headEnd len="sm" w="sm" type="none"/>
                      <a:tailEnd len="sm" w="sm" type="none"/>
                    </a:lnR>
                    <a:lnT cap="flat" cmpd="sng" w="9525">
                      <a:solidFill>
                        <a:schemeClr val="accent3"/>
                      </a:solidFill>
                      <a:prstDash val="solid"/>
                      <a:round/>
                      <a:headEnd len="sm" w="sm" type="none"/>
                      <a:tailEnd len="sm" w="sm" type="none"/>
                    </a:lnT>
                    <a:lnB cap="flat" cmpd="sng" w="9525">
                      <a:solidFill>
                        <a:schemeClr val="accent3"/>
                      </a:solidFill>
                      <a:prstDash val="solid"/>
                      <a:round/>
                      <a:headEnd len="sm" w="sm" type="none"/>
                      <a:tailEnd len="sm" w="sm" type="none"/>
                    </a:lnB>
                  </a:tcPr>
                </a:tc>
              </a:tr>
            </a:tbl>
          </a:graphicData>
        </a:graphic>
      </p:graphicFrame>
      <p:sp>
        <p:nvSpPr>
          <p:cNvPr id="77" name="Google Shape;77;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